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427" r:id="rId3"/>
    <p:sldId id="431" r:id="rId4"/>
    <p:sldId id="428" r:id="rId5"/>
    <p:sldId id="372" r:id="rId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6699"/>
    <a:srgbClr val="4D4D4D"/>
    <a:srgbClr val="FF0000"/>
    <a:srgbClr val="E8E8E8"/>
    <a:srgbClr val="0AD8F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719" autoAdjust="0"/>
  </p:normalViewPr>
  <p:slideViewPr>
    <p:cSldViewPr>
      <p:cViewPr varScale="1">
        <p:scale>
          <a:sx n="91" d="100"/>
          <a:sy n="91" d="100"/>
        </p:scale>
        <p:origin x="-972" y="-96"/>
      </p:cViewPr>
      <p:guideLst>
        <p:guide orient="horz" pos="2160"/>
        <p:guide pos="40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92" y="-78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64F0E631-6A6E-4616-A75D-8AA28D5E35CE}" type="datetime1">
              <a:rPr lang="en-US"/>
              <a:pPr/>
              <a:t>20-Jul-10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F5E8500-84AF-4400-B4EF-2CF2BDFB3343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9D5E975-6F21-4661-A2F2-31F79F88EBB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630252-41AC-4F36-BAB6-0A5C449C1E7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336379-1BBF-48D2-B076-6387AF4324FC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336379-1BBF-48D2-B076-6387AF4324FC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336379-1BBF-48D2-B076-6387AF4324FC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630252-41AC-4F36-BAB6-0A5C449C1E7E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EucalyptusLogoText-300p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57200"/>
            <a:ext cx="5943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68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68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62600" y="6248400"/>
            <a:ext cx="3124200" cy="307975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 dirty="0" smtClean="0"/>
              <a:t>Eucalyptus Systems, Inc. -- confidential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5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dirty="0"/>
              <a:t>Eucalyptus -- confidential</a:t>
            </a:r>
          </a:p>
        </p:txBody>
      </p:sp>
      <p:pic>
        <p:nvPicPr>
          <p:cNvPr id="1030" name="Picture 7" descr="EucalyptusLogoText-300px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33400" y="6172200"/>
            <a:ext cx="24384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3" r:id="rId1"/>
    <p:sldLayoutId id="2147484294" r:id="rId2"/>
    <p:sldLayoutId id="2147484295" r:id="rId3"/>
    <p:sldLayoutId id="2147484296" r:id="rId4"/>
    <p:sldLayoutId id="2147484297" r:id="rId5"/>
    <p:sldLayoutId id="2147484298" r:id="rId6"/>
    <p:sldLayoutId id="2147484299" r:id="rId7"/>
    <p:sldLayoutId id="2147484300" r:id="rId8"/>
    <p:sldLayoutId id="2147484301" r:id="rId9"/>
    <p:sldLayoutId id="2147484302" r:id="rId10"/>
    <p:sldLayoutId id="2147484303" r:id="rId11"/>
    <p:sldLayoutId id="2147484304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" descr="template_title_b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8001000" cy="23622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OSCON </a:t>
            </a:r>
            <a:r>
              <a:rPr lang="en-US" sz="4000" b="1" dirty="0" smtClean="0">
                <a:solidFill>
                  <a:schemeClr val="bg1"/>
                </a:solidFill>
              </a:rPr>
              <a:t>2010</a:t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/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Eucalyptus cloud </a:t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computing platform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974725" y="6056313"/>
            <a:ext cx="2530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355725" y="6056313"/>
            <a:ext cx="7026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6172200" y="5552607"/>
            <a:ext cx="2743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Mårten Mickos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CEO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marten@eucalyptus.com</a:t>
            </a:r>
          </a:p>
          <a:p>
            <a:r>
              <a:rPr lang="sv-FI" sz="1600" b="1" dirty="0" smtClean="0">
                <a:solidFill>
                  <a:schemeClr val="bg1"/>
                </a:solidFill>
              </a:rPr>
              <a:t>@martenmickos</a:t>
            </a:r>
            <a:endParaRPr lang="en-US" sz="1600" b="1" dirty="0" smtClean="0">
              <a:solidFill>
                <a:schemeClr val="bg1"/>
              </a:solidFill>
            </a:endParaRP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endParaRPr lang="en-US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template_b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algn="l" eaLnBrk="1" hangingPunct="1"/>
            <a:r>
              <a:rPr lang="en-US" sz="3000" b="1" dirty="0" smtClean="0">
                <a:solidFill>
                  <a:schemeClr val="bg1"/>
                </a:solidFill>
              </a:rPr>
              <a:t>Shifts in IT Infrastructure</a:t>
            </a:r>
          </a:p>
        </p:txBody>
      </p:sp>
      <p:sp>
        <p:nvSpPr>
          <p:cNvPr id="11" name="Footer Placeholder 4"/>
          <p:cNvSpPr txBox="1">
            <a:spLocks noGrp="1"/>
          </p:cNvSpPr>
          <p:nvPr/>
        </p:nvSpPr>
        <p:spPr bwMode="auto">
          <a:xfrm>
            <a:off x="5562600" y="6602413"/>
            <a:ext cx="3581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chemeClr val="bg2"/>
                </a:solidFill>
              </a:rPr>
              <a:t>Eucalyptus Systems, Inc. </a:t>
            </a:r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990600" y="3874306"/>
            <a:ext cx="990600" cy="537230"/>
          </a:xfrm>
          <a:custGeom>
            <a:avLst/>
            <a:gdLst>
              <a:gd name="connsiteX0" fmla="*/ 0 w 2387600"/>
              <a:gd name="connsiteY0" fmla="*/ 1292981 h 1328057"/>
              <a:gd name="connsiteX1" fmla="*/ 319315 w 2387600"/>
              <a:gd name="connsiteY1" fmla="*/ 1060752 h 1328057"/>
              <a:gd name="connsiteX2" fmla="*/ 892629 w 2387600"/>
              <a:gd name="connsiteY2" fmla="*/ 1184124 h 1328057"/>
              <a:gd name="connsiteX3" fmla="*/ 1799772 w 2387600"/>
              <a:gd name="connsiteY3" fmla="*/ 197152 h 1328057"/>
              <a:gd name="connsiteX4" fmla="*/ 2387600 w 2387600"/>
              <a:gd name="connsiteY4" fmla="*/ 1209 h 1328057"/>
              <a:gd name="connsiteX0" fmla="*/ 0 w 2068285"/>
              <a:gd name="connsiteY0" fmla="*/ 1060752 h 1328057"/>
              <a:gd name="connsiteX1" fmla="*/ 573314 w 2068285"/>
              <a:gd name="connsiteY1" fmla="*/ 1184124 h 1328057"/>
              <a:gd name="connsiteX2" fmla="*/ 1480457 w 2068285"/>
              <a:gd name="connsiteY2" fmla="*/ 197152 h 1328057"/>
              <a:gd name="connsiteX3" fmla="*/ 2068285 w 2068285"/>
              <a:gd name="connsiteY3" fmla="*/ 1209 h 1328057"/>
              <a:gd name="connsiteX0" fmla="*/ 30238 w 2098523"/>
              <a:gd name="connsiteY0" fmla="*/ 1060752 h 1351038"/>
              <a:gd name="connsiteX1" fmla="*/ 95552 w 2098523"/>
              <a:gd name="connsiteY1" fmla="*/ 1198638 h 1351038"/>
              <a:gd name="connsiteX2" fmla="*/ 603552 w 2098523"/>
              <a:gd name="connsiteY2" fmla="*/ 1184124 h 1351038"/>
              <a:gd name="connsiteX3" fmla="*/ 1510695 w 2098523"/>
              <a:gd name="connsiteY3" fmla="*/ 197152 h 1351038"/>
              <a:gd name="connsiteX4" fmla="*/ 2098523 w 2098523"/>
              <a:gd name="connsiteY4" fmla="*/ 1209 h 1351038"/>
              <a:gd name="connsiteX0" fmla="*/ 0 w 2002971"/>
              <a:gd name="connsiteY0" fmla="*/ 1198638 h 1351038"/>
              <a:gd name="connsiteX1" fmla="*/ 508000 w 2002971"/>
              <a:gd name="connsiteY1" fmla="*/ 1184124 h 1351038"/>
              <a:gd name="connsiteX2" fmla="*/ 1415143 w 2002971"/>
              <a:gd name="connsiteY2" fmla="*/ 197152 h 1351038"/>
              <a:gd name="connsiteX3" fmla="*/ 2002971 w 2002971"/>
              <a:gd name="connsiteY3" fmla="*/ 1209 h 1351038"/>
              <a:gd name="connsiteX0" fmla="*/ 0 w 2079171"/>
              <a:gd name="connsiteY0" fmla="*/ 1198637 h 1351038"/>
              <a:gd name="connsiteX1" fmla="*/ 584200 w 2079171"/>
              <a:gd name="connsiteY1" fmla="*/ 1184124 h 1351038"/>
              <a:gd name="connsiteX2" fmla="*/ 1491343 w 2079171"/>
              <a:gd name="connsiteY2" fmla="*/ 197152 h 1351038"/>
              <a:gd name="connsiteX3" fmla="*/ 2079171 w 2079171"/>
              <a:gd name="connsiteY3" fmla="*/ 1209 h 13510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9171" h="1363738">
                <a:moveTo>
                  <a:pt x="0" y="1274837"/>
                </a:moveTo>
                <a:cubicBezTo>
                  <a:pt x="95552" y="1295399"/>
                  <a:pt x="335643" y="1363738"/>
                  <a:pt x="584200" y="1184124"/>
                </a:cubicBezTo>
                <a:cubicBezTo>
                  <a:pt x="832757" y="1004510"/>
                  <a:pt x="1242181" y="394304"/>
                  <a:pt x="1491343" y="197152"/>
                </a:cubicBezTo>
                <a:cubicBezTo>
                  <a:pt x="1740505" y="0"/>
                  <a:pt x="1909838" y="604"/>
                  <a:pt x="2079171" y="1209"/>
                </a:cubicBezTo>
              </a:path>
            </a:pathLst>
          </a:custGeom>
          <a:ln w="762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105351" y="3479598"/>
            <a:ext cx="1171249" cy="635201"/>
          </a:xfrm>
          <a:custGeom>
            <a:avLst/>
            <a:gdLst>
              <a:gd name="connsiteX0" fmla="*/ 0 w 2387600"/>
              <a:gd name="connsiteY0" fmla="*/ 1292981 h 1328057"/>
              <a:gd name="connsiteX1" fmla="*/ 319315 w 2387600"/>
              <a:gd name="connsiteY1" fmla="*/ 1060752 h 1328057"/>
              <a:gd name="connsiteX2" fmla="*/ 892629 w 2387600"/>
              <a:gd name="connsiteY2" fmla="*/ 1184124 h 1328057"/>
              <a:gd name="connsiteX3" fmla="*/ 1799772 w 2387600"/>
              <a:gd name="connsiteY3" fmla="*/ 197152 h 1328057"/>
              <a:gd name="connsiteX4" fmla="*/ 2387600 w 2387600"/>
              <a:gd name="connsiteY4" fmla="*/ 1209 h 1328057"/>
              <a:gd name="connsiteX0" fmla="*/ 0 w 2068285"/>
              <a:gd name="connsiteY0" fmla="*/ 1060752 h 1328057"/>
              <a:gd name="connsiteX1" fmla="*/ 573314 w 2068285"/>
              <a:gd name="connsiteY1" fmla="*/ 1184124 h 1328057"/>
              <a:gd name="connsiteX2" fmla="*/ 1480457 w 2068285"/>
              <a:gd name="connsiteY2" fmla="*/ 197152 h 1328057"/>
              <a:gd name="connsiteX3" fmla="*/ 2068285 w 2068285"/>
              <a:gd name="connsiteY3" fmla="*/ 1209 h 1328057"/>
              <a:gd name="connsiteX0" fmla="*/ 30238 w 2098523"/>
              <a:gd name="connsiteY0" fmla="*/ 1060752 h 1351038"/>
              <a:gd name="connsiteX1" fmla="*/ 95552 w 2098523"/>
              <a:gd name="connsiteY1" fmla="*/ 1198638 h 1351038"/>
              <a:gd name="connsiteX2" fmla="*/ 603552 w 2098523"/>
              <a:gd name="connsiteY2" fmla="*/ 1184124 h 1351038"/>
              <a:gd name="connsiteX3" fmla="*/ 1510695 w 2098523"/>
              <a:gd name="connsiteY3" fmla="*/ 197152 h 1351038"/>
              <a:gd name="connsiteX4" fmla="*/ 2098523 w 2098523"/>
              <a:gd name="connsiteY4" fmla="*/ 1209 h 1351038"/>
              <a:gd name="connsiteX0" fmla="*/ 0 w 2002971"/>
              <a:gd name="connsiteY0" fmla="*/ 1198638 h 1351038"/>
              <a:gd name="connsiteX1" fmla="*/ 508000 w 2002971"/>
              <a:gd name="connsiteY1" fmla="*/ 1184124 h 1351038"/>
              <a:gd name="connsiteX2" fmla="*/ 1415143 w 2002971"/>
              <a:gd name="connsiteY2" fmla="*/ 197152 h 1351038"/>
              <a:gd name="connsiteX3" fmla="*/ 2002971 w 2002971"/>
              <a:gd name="connsiteY3" fmla="*/ 1209 h 1351038"/>
              <a:gd name="connsiteX0" fmla="*/ 0 w 2079171"/>
              <a:gd name="connsiteY0" fmla="*/ 1198637 h 1351038"/>
              <a:gd name="connsiteX1" fmla="*/ 584200 w 2079171"/>
              <a:gd name="connsiteY1" fmla="*/ 1184124 h 1351038"/>
              <a:gd name="connsiteX2" fmla="*/ 1491343 w 2079171"/>
              <a:gd name="connsiteY2" fmla="*/ 197152 h 1351038"/>
              <a:gd name="connsiteX3" fmla="*/ 2079171 w 2079171"/>
              <a:gd name="connsiteY3" fmla="*/ 1209 h 13510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9171" h="1363738">
                <a:moveTo>
                  <a:pt x="0" y="1274837"/>
                </a:moveTo>
                <a:cubicBezTo>
                  <a:pt x="95552" y="1295399"/>
                  <a:pt x="335643" y="1363738"/>
                  <a:pt x="584200" y="1184124"/>
                </a:cubicBezTo>
                <a:cubicBezTo>
                  <a:pt x="832757" y="1004510"/>
                  <a:pt x="1242181" y="394304"/>
                  <a:pt x="1491343" y="197152"/>
                </a:cubicBezTo>
                <a:cubicBezTo>
                  <a:pt x="1740505" y="0"/>
                  <a:pt x="1909838" y="604"/>
                  <a:pt x="2079171" y="1209"/>
                </a:cubicBezTo>
              </a:path>
            </a:pathLst>
          </a:custGeom>
          <a:ln w="762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400751" y="2783316"/>
            <a:ext cx="1752600" cy="950484"/>
          </a:xfrm>
          <a:custGeom>
            <a:avLst/>
            <a:gdLst>
              <a:gd name="connsiteX0" fmla="*/ 0 w 2387600"/>
              <a:gd name="connsiteY0" fmla="*/ 1292981 h 1328057"/>
              <a:gd name="connsiteX1" fmla="*/ 319315 w 2387600"/>
              <a:gd name="connsiteY1" fmla="*/ 1060752 h 1328057"/>
              <a:gd name="connsiteX2" fmla="*/ 892629 w 2387600"/>
              <a:gd name="connsiteY2" fmla="*/ 1184124 h 1328057"/>
              <a:gd name="connsiteX3" fmla="*/ 1799772 w 2387600"/>
              <a:gd name="connsiteY3" fmla="*/ 197152 h 1328057"/>
              <a:gd name="connsiteX4" fmla="*/ 2387600 w 2387600"/>
              <a:gd name="connsiteY4" fmla="*/ 1209 h 1328057"/>
              <a:gd name="connsiteX0" fmla="*/ 0 w 2068285"/>
              <a:gd name="connsiteY0" fmla="*/ 1060752 h 1328057"/>
              <a:gd name="connsiteX1" fmla="*/ 573314 w 2068285"/>
              <a:gd name="connsiteY1" fmla="*/ 1184124 h 1328057"/>
              <a:gd name="connsiteX2" fmla="*/ 1480457 w 2068285"/>
              <a:gd name="connsiteY2" fmla="*/ 197152 h 1328057"/>
              <a:gd name="connsiteX3" fmla="*/ 2068285 w 2068285"/>
              <a:gd name="connsiteY3" fmla="*/ 1209 h 1328057"/>
              <a:gd name="connsiteX0" fmla="*/ 30238 w 2098523"/>
              <a:gd name="connsiteY0" fmla="*/ 1060752 h 1351038"/>
              <a:gd name="connsiteX1" fmla="*/ 95552 w 2098523"/>
              <a:gd name="connsiteY1" fmla="*/ 1198638 h 1351038"/>
              <a:gd name="connsiteX2" fmla="*/ 603552 w 2098523"/>
              <a:gd name="connsiteY2" fmla="*/ 1184124 h 1351038"/>
              <a:gd name="connsiteX3" fmla="*/ 1510695 w 2098523"/>
              <a:gd name="connsiteY3" fmla="*/ 197152 h 1351038"/>
              <a:gd name="connsiteX4" fmla="*/ 2098523 w 2098523"/>
              <a:gd name="connsiteY4" fmla="*/ 1209 h 1351038"/>
              <a:gd name="connsiteX0" fmla="*/ 0 w 2002971"/>
              <a:gd name="connsiteY0" fmla="*/ 1198638 h 1351038"/>
              <a:gd name="connsiteX1" fmla="*/ 508000 w 2002971"/>
              <a:gd name="connsiteY1" fmla="*/ 1184124 h 1351038"/>
              <a:gd name="connsiteX2" fmla="*/ 1415143 w 2002971"/>
              <a:gd name="connsiteY2" fmla="*/ 197152 h 1351038"/>
              <a:gd name="connsiteX3" fmla="*/ 2002971 w 2002971"/>
              <a:gd name="connsiteY3" fmla="*/ 1209 h 1351038"/>
              <a:gd name="connsiteX0" fmla="*/ 0 w 2079171"/>
              <a:gd name="connsiteY0" fmla="*/ 1198637 h 1351038"/>
              <a:gd name="connsiteX1" fmla="*/ 584200 w 2079171"/>
              <a:gd name="connsiteY1" fmla="*/ 1184124 h 1351038"/>
              <a:gd name="connsiteX2" fmla="*/ 1491343 w 2079171"/>
              <a:gd name="connsiteY2" fmla="*/ 197152 h 1351038"/>
              <a:gd name="connsiteX3" fmla="*/ 2079171 w 2079171"/>
              <a:gd name="connsiteY3" fmla="*/ 1209 h 13510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9171" h="1363738">
                <a:moveTo>
                  <a:pt x="0" y="1274837"/>
                </a:moveTo>
                <a:cubicBezTo>
                  <a:pt x="95552" y="1295399"/>
                  <a:pt x="335643" y="1363738"/>
                  <a:pt x="584200" y="1184124"/>
                </a:cubicBezTo>
                <a:cubicBezTo>
                  <a:pt x="832757" y="1004510"/>
                  <a:pt x="1242181" y="394304"/>
                  <a:pt x="1491343" y="197152"/>
                </a:cubicBezTo>
                <a:cubicBezTo>
                  <a:pt x="1740505" y="0"/>
                  <a:pt x="1909838" y="604"/>
                  <a:pt x="2079171" y="1209"/>
                </a:cubicBezTo>
              </a:path>
            </a:pathLst>
          </a:custGeom>
          <a:ln w="762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5153350" y="1143000"/>
            <a:ext cx="2542849" cy="1981200"/>
          </a:xfrm>
          <a:custGeom>
            <a:avLst/>
            <a:gdLst>
              <a:gd name="connsiteX0" fmla="*/ 0 w 2387600"/>
              <a:gd name="connsiteY0" fmla="*/ 1292981 h 1328057"/>
              <a:gd name="connsiteX1" fmla="*/ 319315 w 2387600"/>
              <a:gd name="connsiteY1" fmla="*/ 1060752 h 1328057"/>
              <a:gd name="connsiteX2" fmla="*/ 892629 w 2387600"/>
              <a:gd name="connsiteY2" fmla="*/ 1184124 h 1328057"/>
              <a:gd name="connsiteX3" fmla="*/ 1799772 w 2387600"/>
              <a:gd name="connsiteY3" fmla="*/ 197152 h 1328057"/>
              <a:gd name="connsiteX4" fmla="*/ 2387600 w 2387600"/>
              <a:gd name="connsiteY4" fmla="*/ 1209 h 1328057"/>
              <a:gd name="connsiteX0" fmla="*/ 0 w 2068285"/>
              <a:gd name="connsiteY0" fmla="*/ 1060752 h 1328057"/>
              <a:gd name="connsiteX1" fmla="*/ 573314 w 2068285"/>
              <a:gd name="connsiteY1" fmla="*/ 1184124 h 1328057"/>
              <a:gd name="connsiteX2" fmla="*/ 1480457 w 2068285"/>
              <a:gd name="connsiteY2" fmla="*/ 197152 h 1328057"/>
              <a:gd name="connsiteX3" fmla="*/ 2068285 w 2068285"/>
              <a:gd name="connsiteY3" fmla="*/ 1209 h 1328057"/>
              <a:gd name="connsiteX0" fmla="*/ 30238 w 2098523"/>
              <a:gd name="connsiteY0" fmla="*/ 1060752 h 1351038"/>
              <a:gd name="connsiteX1" fmla="*/ 95552 w 2098523"/>
              <a:gd name="connsiteY1" fmla="*/ 1198638 h 1351038"/>
              <a:gd name="connsiteX2" fmla="*/ 603552 w 2098523"/>
              <a:gd name="connsiteY2" fmla="*/ 1184124 h 1351038"/>
              <a:gd name="connsiteX3" fmla="*/ 1510695 w 2098523"/>
              <a:gd name="connsiteY3" fmla="*/ 197152 h 1351038"/>
              <a:gd name="connsiteX4" fmla="*/ 2098523 w 2098523"/>
              <a:gd name="connsiteY4" fmla="*/ 1209 h 1351038"/>
              <a:gd name="connsiteX0" fmla="*/ 0 w 2002971"/>
              <a:gd name="connsiteY0" fmla="*/ 1198638 h 1351038"/>
              <a:gd name="connsiteX1" fmla="*/ 508000 w 2002971"/>
              <a:gd name="connsiteY1" fmla="*/ 1184124 h 1351038"/>
              <a:gd name="connsiteX2" fmla="*/ 1415143 w 2002971"/>
              <a:gd name="connsiteY2" fmla="*/ 197152 h 1351038"/>
              <a:gd name="connsiteX3" fmla="*/ 2002971 w 2002971"/>
              <a:gd name="connsiteY3" fmla="*/ 1209 h 1351038"/>
              <a:gd name="connsiteX0" fmla="*/ 0 w 2079171"/>
              <a:gd name="connsiteY0" fmla="*/ 1198637 h 1351038"/>
              <a:gd name="connsiteX1" fmla="*/ 584200 w 2079171"/>
              <a:gd name="connsiteY1" fmla="*/ 1184124 h 1351038"/>
              <a:gd name="connsiteX2" fmla="*/ 1491343 w 2079171"/>
              <a:gd name="connsiteY2" fmla="*/ 197152 h 1351038"/>
              <a:gd name="connsiteX3" fmla="*/ 2079171 w 2079171"/>
              <a:gd name="connsiteY3" fmla="*/ 1209 h 13510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9171" h="1363738">
                <a:moveTo>
                  <a:pt x="0" y="1274837"/>
                </a:moveTo>
                <a:cubicBezTo>
                  <a:pt x="95552" y="1295399"/>
                  <a:pt x="335643" y="1363738"/>
                  <a:pt x="584200" y="1184124"/>
                </a:cubicBezTo>
                <a:cubicBezTo>
                  <a:pt x="832757" y="1004510"/>
                  <a:pt x="1242181" y="394304"/>
                  <a:pt x="1491343" y="197152"/>
                </a:cubicBezTo>
                <a:cubicBezTo>
                  <a:pt x="1740505" y="0"/>
                  <a:pt x="1909838" y="604"/>
                  <a:pt x="2079171" y="1209"/>
                </a:cubicBezTo>
              </a:path>
            </a:pathLst>
          </a:custGeom>
          <a:ln w="76200" cap="rnd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14400" y="44196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14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 Black" pitchFamily="34" charset="0"/>
              </a:rPr>
              <a:t>MF</a:t>
            </a:r>
            <a:endParaRPr lang="en-US" sz="1400" dirty="0">
              <a:solidFill>
                <a:schemeClr val="accent4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05351" y="44196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14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 Black" pitchFamily="34" charset="0"/>
              </a:rPr>
              <a:t>Mini</a:t>
            </a:r>
            <a:endParaRPr lang="en-US" sz="1400" dirty="0">
              <a:solidFill>
                <a:schemeClr val="accent4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24550" y="4419600"/>
            <a:ext cx="1857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14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 Black" pitchFamily="34" charset="0"/>
              </a:rPr>
              <a:t>Client/Server</a:t>
            </a:r>
            <a:endParaRPr lang="en-US" sz="1400" dirty="0">
              <a:solidFill>
                <a:schemeClr val="accent4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53351" y="43434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 Black" pitchFamily="34" charset="0"/>
              </a:rPr>
              <a:t>Cloud</a:t>
            </a:r>
            <a:endParaRPr lang="en-US" sz="2000" dirty="0">
              <a:solidFill>
                <a:schemeClr val="accent4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489377"/>
            <a:ext cx="3276600" cy="1588"/>
          </a:xfrm>
          <a:prstGeom prst="straightConnector1">
            <a:avLst/>
          </a:prstGeom>
          <a:ln w="50800" cap="rnd"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724400" y="5181600"/>
            <a:ext cx="2895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16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+mn-lt"/>
              </a:rPr>
              <a:t>Internet era</a:t>
            </a:r>
            <a:endParaRPr lang="en-US" sz="1600" dirty="0">
              <a:solidFill>
                <a:schemeClr val="accent4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24400" y="55626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16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+mn-lt"/>
              </a:rPr>
              <a:t>Web, Web2.0, Mobile internet</a:t>
            </a:r>
          </a:p>
          <a:p>
            <a:r>
              <a:rPr lang="sv-FI" sz="16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+mn-lt"/>
              </a:rPr>
              <a:t>LAMP stack</a:t>
            </a:r>
            <a:endParaRPr lang="en-US" sz="1600" dirty="0">
              <a:solidFill>
                <a:schemeClr val="accent4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template_b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6629400" cy="838200"/>
          </a:xfrm>
        </p:spPr>
        <p:txBody>
          <a:bodyPr/>
          <a:lstStyle/>
          <a:p>
            <a:pPr algn="l" eaLnBrk="1" hangingPunct="1"/>
            <a:r>
              <a:rPr lang="sv-FI" sz="3000" b="1" dirty="0" smtClean="0">
                <a:solidFill>
                  <a:schemeClr val="bg1"/>
                </a:solidFill>
              </a:rPr>
              <a:t>Cloud </a:t>
            </a:r>
            <a:r>
              <a:rPr lang="sv-FI" sz="3000" b="1" dirty="0" smtClean="0">
                <a:solidFill>
                  <a:schemeClr val="bg1"/>
                </a:solidFill>
              </a:rPr>
              <a:t>computing &amp; FOSS</a:t>
            </a:r>
            <a:endParaRPr lang="en-US" sz="3000" b="1" dirty="0" smtClean="0">
              <a:solidFill>
                <a:schemeClr val="bg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495800"/>
          </a:xfrm>
        </p:spPr>
        <p:txBody>
          <a:bodyPr/>
          <a:lstStyle/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Software as a Service</a:t>
            </a:r>
          </a:p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Platform as a Service</a:t>
            </a:r>
          </a:p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Infrastructure as a Service – Public </a:t>
            </a:r>
            <a:endParaRPr lang="sv-FI" sz="2000" dirty="0" smtClean="0">
              <a:solidFill>
                <a:schemeClr val="accent4">
                  <a:lumMod val="75000"/>
                  <a:lumOff val="25000"/>
                </a:schemeClr>
              </a:solidFill>
            </a:endParaRPr>
          </a:p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Infrastructure </a:t>
            </a:r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as a Service – Private (on-premise)</a:t>
            </a:r>
          </a:p>
        </p:txBody>
      </p:sp>
      <p:sp>
        <p:nvSpPr>
          <p:cNvPr id="11" name="Footer Placeholder 4"/>
          <p:cNvSpPr txBox="1">
            <a:spLocks noGrp="1"/>
          </p:cNvSpPr>
          <p:nvPr/>
        </p:nvSpPr>
        <p:spPr bwMode="auto">
          <a:xfrm>
            <a:off x="5562600" y="6602413"/>
            <a:ext cx="3581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chemeClr val="bg2"/>
                </a:solidFill>
              </a:rPr>
              <a:t>Eucalyptus Systems, Inc. </a:t>
            </a:r>
            <a:endParaRPr lang="en-US" sz="12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template_b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6629400" cy="838200"/>
          </a:xfrm>
        </p:spPr>
        <p:txBody>
          <a:bodyPr/>
          <a:lstStyle/>
          <a:p>
            <a:pPr algn="l" eaLnBrk="1" hangingPunct="1"/>
            <a:r>
              <a:rPr lang="sv-FI" sz="3000" b="1" dirty="0" smtClean="0">
                <a:solidFill>
                  <a:schemeClr val="bg1"/>
                </a:solidFill>
              </a:rPr>
              <a:t>Eucalyptus</a:t>
            </a:r>
            <a:endParaRPr lang="en-US" sz="3000" b="1" dirty="0" smtClean="0">
              <a:solidFill>
                <a:schemeClr val="bg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495800"/>
          </a:xfrm>
        </p:spPr>
        <p:txBody>
          <a:bodyPr/>
          <a:lstStyle/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Highly scalable cloud platform for on-premise use</a:t>
            </a:r>
          </a:p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GPL3</a:t>
            </a:r>
          </a:p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12,000+ downloads per month</a:t>
            </a:r>
          </a:p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Also available as a service </a:t>
            </a:r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at open.eucalyptus.com/CommunityCloud</a:t>
            </a:r>
          </a:p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Part of Ubuntu Enterprise Cloud</a:t>
            </a:r>
          </a:p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Revenue generation through Eucalyptus Enterprise Edition</a:t>
            </a:r>
          </a:p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Company founded by 6 PhDs as a spin-off from NSF funded project at UC Santa Barbara</a:t>
            </a:r>
            <a:endParaRPr lang="en-US" sz="2000" dirty="0" smtClean="0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Footer Placeholder 4"/>
          <p:cNvSpPr txBox="1">
            <a:spLocks noGrp="1"/>
          </p:cNvSpPr>
          <p:nvPr/>
        </p:nvSpPr>
        <p:spPr bwMode="auto">
          <a:xfrm>
            <a:off x="5562600" y="6602413"/>
            <a:ext cx="3581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chemeClr val="bg2"/>
                </a:solidFill>
              </a:rPr>
              <a:t>Eucalyptus Systems, Inc. </a:t>
            </a:r>
            <a:endParaRPr lang="en-US" sz="12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" descr="template_title_b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8001000" cy="23622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Thank you!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974725" y="6056313"/>
            <a:ext cx="2530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355725" y="6056313"/>
            <a:ext cx="7026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6172200" y="5552607"/>
            <a:ext cx="2743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Mårten Mickos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CEO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marten@eucalyptus.com</a:t>
            </a:r>
          </a:p>
          <a:p>
            <a:r>
              <a:rPr lang="sv-FI" sz="1600" b="1" dirty="0" smtClean="0">
                <a:solidFill>
                  <a:schemeClr val="bg1"/>
                </a:solidFill>
              </a:rPr>
              <a:t>@</a:t>
            </a:r>
            <a:r>
              <a:rPr lang="sv-FI" sz="1600" b="1" dirty="0" smtClean="0">
                <a:solidFill>
                  <a:schemeClr val="bg1"/>
                </a:solidFill>
              </a:rPr>
              <a:t>martenmickos</a:t>
            </a:r>
            <a:endParaRPr lang="en-US" sz="1600" b="1" dirty="0" smtClean="0">
              <a:solidFill>
                <a:schemeClr val="bg1"/>
              </a:solidFill>
            </a:endParaRP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endParaRPr lang="en-US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33434</TotalTime>
  <Words>130</Words>
  <Application>Microsoft Office PowerPoint</Application>
  <PresentationFormat>On-screen Show (4:3)</PresentationFormat>
  <Paragraphs>41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OSCON 2010  Eucalyptus cloud  computing platform</vt:lpstr>
      <vt:lpstr>Shifts in IT Infrastructure</vt:lpstr>
      <vt:lpstr>Cloud computing &amp; FOSS</vt:lpstr>
      <vt:lpstr>Eucalyptus</vt:lpstr>
      <vt:lpstr>Thank you!</vt:lpstr>
    </vt:vector>
  </TitlesOfParts>
  <Company>Old Firehouse Capital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</dc:creator>
  <cp:lastModifiedBy>Mårten Mickos</cp:lastModifiedBy>
  <cp:revision>722</cp:revision>
  <cp:lastPrinted>2008-12-07T02:35:00Z</cp:lastPrinted>
  <dcterms:created xsi:type="dcterms:W3CDTF">2010-01-14T23:01:19Z</dcterms:created>
  <dcterms:modified xsi:type="dcterms:W3CDTF">2010-07-21T13:57:03Z</dcterms:modified>
</cp:coreProperties>
</file>